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sldIdLst>
    <p:sldId id="289" r:id="rId2"/>
    <p:sldId id="288" r:id="rId3"/>
    <p:sldId id="287" r:id="rId4"/>
    <p:sldId id="296" r:id="rId5"/>
    <p:sldId id="295" r:id="rId6"/>
    <p:sldId id="297" r:id="rId7"/>
    <p:sldId id="290" r:id="rId8"/>
    <p:sldId id="292" r:id="rId9"/>
    <p:sldId id="293" r:id="rId10"/>
    <p:sldId id="291" r:id="rId11"/>
    <p:sldId id="294" r:id="rId12"/>
  </p:sldIdLst>
  <p:sldSz cx="36576000" cy="27432000"/>
  <p:notesSz cx="25749250" cy="35756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CCFFCC"/>
    <a:srgbClr val="CCFFFF"/>
    <a:srgbClr val="E6E6E6"/>
    <a:srgbClr val="0000FF"/>
    <a:srgbClr val="66FF99"/>
    <a:srgbClr val="9933FF"/>
    <a:srgbClr val="DDDDDD"/>
    <a:srgbClr val="E3D6FA"/>
    <a:srgbClr val="901D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79" autoAdjust="0"/>
    <p:restoredTop sz="94660"/>
  </p:normalViewPr>
  <p:slideViewPr>
    <p:cSldViewPr snapToGrid="0">
      <p:cViewPr>
        <p:scale>
          <a:sx n="30" d="100"/>
          <a:sy n="30" d="100"/>
        </p:scale>
        <p:origin x="144" y="-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1158538" cy="179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4585950" y="0"/>
            <a:ext cx="11156950" cy="179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F102D-1127-3C4C-BB6A-7322810F0618}" type="datetimeFigureOut">
              <a:rPr lang="en-US" smtClean="0"/>
              <a:t>9/24/22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30763" y="4470400"/>
            <a:ext cx="16087725" cy="12066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574925" y="17208500"/>
            <a:ext cx="20599400" cy="14079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3964563"/>
            <a:ext cx="11158538" cy="17922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4585950" y="33964563"/>
            <a:ext cx="11156950" cy="17922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73E13-2EB5-CD43-8BD4-7265D8014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4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73E13-2EB5-CD43-8BD4-7265D80144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00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489452"/>
            <a:ext cx="31089600" cy="9550400"/>
          </a:xfrm>
        </p:spPr>
        <p:txBody>
          <a:bodyPr anchor="b"/>
          <a:lstStyle>
            <a:lvl1pPr algn="ctr">
              <a:defRPr sz="2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4408152"/>
            <a:ext cx="27432000" cy="6623048"/>
          </a:xfrm>
        </p:spPr>
        <p:txBody>
          <a:bodyPr/>
          <a:lstStyle>
            <a:lvl1pPr marL="0" indent="0" algn="ctr">
              <a:buNone/>
              <a:defRPr sz="9600"/>
            </a:lvl1pPr>
            <a:lvl2pPr marL="1828800" indent="0" algn="ctr">
              <a:buNone/>
              <a:defRPr sz="8000"/>
            </a:lvl2pPr>
            <a:lvl3pPr marL="3657600" indent="0" algn="ctr">
              <a:buNone/>
              <a:defRPr sz="7200"/>
            </a:lvl3pPr>
            <a:lvl4pPr marL="5486400" indent="0" algn="ctr">
              <a:buNone/>
              <a:defRPr sz="6400"/>
            </a:lvl4pPr>
            <a:lvl5pPr marL="7315200" indent="0" algn="ctr">
              <a:buNone/>
              <a:defRPr sz="6400"/>
            </a:lvl5pPr>
            <a:lvl6pPr marL="9144000" indent="0" algn="ctr">
              <a:buNone/>
              <a:defRPr sz="6400"/>
            </a:lvl6pPr>
            <a:lvl7pPr marL="10972800" indent="0" algn="ctr">
              <a:buNone/>
              <a:defRPr sz="6400"/>
            </a:lvl7pPr>
            <a:lvl8pPr marL="12801600" indent="0" algn="ctr">
              <a:buNone/>
              <a:defRPr sz="6400"/>
            </a:lvl8pPr>
            <a:lvl9pPr marL="14630400" indent="0" algn="ctr">
              <a:buNone/>
              <a:defRPr sz="6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1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838958"/>
            <a:ext cx="31546800" cy="11410948"/>
          </a:xfrm>
        </p:spPr>
        <p:txBody>
          <a:bodyPr anchor="b"/>
          <a:lstStyle>
            <a:lvl1pPr>
              <a:defRPr sz="2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8357858"/>
            <a:ext cx="31546800" cy="6000748"/>
          </a:xfrm>
        </p:spPr>
        <p:txBody>
          <a:bodyPr/>
          <a:lstStyle>
            <a:lvl1pPr marL="0" indent="0">
              <a:buNone/>
              <a:defRPr sz="9600">
                <a:solidFill>
                  <a:schemeClr val="tx1"/>
                </a:solidFill>
              </a:defRPr>
            </a:lvl1pPr>
            <a:lvl2pPr marL="182880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8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460506"/>
            <a:ext cx="31546800" cy="53022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724652"/>
            <a:ext cx="15473360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10020300"/>
            <a:ext cx="15473360" cy="14738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724652"/>
            <a:ext cx="15549564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10020300"/>
            <a:ext cx="15549564" cy="14738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7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4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949706"/>
            <a:ext cx="18516600" cy="19494500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2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949706"/>
            <a:ext cx="18516600" cy="19494500"/>
          </a:xfrm>
        </p:spPr>
        <p:txBody>
          <a:bodyPr anchor="t"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6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460500"/>
            <a:ext cx="7886700" cy="232473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460500"/>
            <a:ext cx="23202900" cy="2324735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21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460506"/>
            <a:ext cx="31546800" cy="5302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7302500"/>
            <a:ext cx="31546800" cy="17405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194F4-6F21-4DF2-ABD1-0BEFE941B96E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5425406"/>
            <a:ext cx="123444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6017D-D15A-45AF-AE35-DBEF271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0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3657600" rtl="0" eaLnBrk="1" latinLnBrk="0" hangingPunct="1">
        <a:lnSpc>
          <a:spcPct val="90000"/>
        </a:lnSpc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3657600" rtl="0" eaLnBrk="1" latinLnBrk="0" hangingPunct="1">
        <a:lnSpc>
          <a:spcPct val="90000"/>
        </a:lnSpc>
        <a:spcBef>
          <a:spcPts val="40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LF2sv78fiQ&amp;t=4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EB899C-4FF7-4CDA-33F9-79CAFBC94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597" y="1164360"/>
            <a:ext cx="31546797" cy="3730752"/>
          </a:xfrm>
        </p:spPr>
        <p:txBody>
          <a:bodyPr>
            <a:normAutofit fontScale="90000"/>
          </a:bodyPr>
          <a:lstStyle/>
          <a:p>
            <a:pPr algn="l"/>
            <a:r>
              <a:rPr lang="en-US" sz="18900" dirty="0"/>
              <a:t>Compact X-Ray Free-Electron LASER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9B24D3A-5332-4F7D-FEBE-F9C6DC9EF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597" y="5342904"/>
            <a:ext cx="31546797" cy="1682496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What David did on his summer vacation…</a:t>
            </a: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4EBEFE3-A1A2-3D91-5E39-860029217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3970684"/>
            <a:ext cx="31546797" cy="47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39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7CD9B986-1D17-3689-9B53-1308D2EF2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1" y="3860544"/>
            <a:ext cx="32715198" cy="197109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ACE9FF-4E82-35AF-FA5A-6BC346B5150E}"/>
              </a:ext>
            </a:extLst>
          </p:cNvPr>
          <p:cNvSpPr txBox="1"/>
          <p:nvPr/>
        </p:nvSpPr>
        <p:spPr>
          <a:xfrm>
            <a:off x="8721634" y="24050423"/>
            <a:ext cx="191327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hlinkClick r:id="rId3"/>
              </a:rPr>
              <a:t>https://</a:t>
            </a:r>
            <a:r>
              <a:rPr lang="en-US" sz="6600" dirty="0" err="1">
                <a:hlinkClick r:id="rId3"/>
              </a:rPr>
              <a:t>www.youtube.com</a:t>
            </a:r>
            <a:r>
              <a:rPr lang="en-US" sz="6600" dirty="0">
                <a:hlinkClick r:id="rId3"/>
              </a:rPr>
              <a:t>/</a:t>
            </a:r>
            <a:r>
              <a:rPr lang="en-US" sz="6600" dirty="0" err="1">
                <a:hlinkClick r:id="rId3"/>
              </a:rPr>
              <a:t>watch?v</a:t>
            </a:r>
            <a:r>
              <a:rPr lang="en-US" sz="6600" dirty="0">
                <a:hlinkClick r:id="rId3"/>
              </a:rPr>
              <a:t>=HLF2sv78fiQ&amp;t=4s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8705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ser-bkg.png">
            <a:extLst>
              <a:ext uri="{FF2B5EF4-FFF2-40B4-BE49-F238E27FC236}">
                <a16:creationId xmlns:a16="http://schemas.microsoft.com/office/drawing/2014/main" id="{9C19708E-F3A3-456F-9FE8-23FF8BD522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812"/>
          <a:stretch/>
        </p:blipFill>
        <p:spPr>
          <a:xfrm>
            <a:off x="0" y="0"/>
            <a:ext cx="36576000" cy="2743200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8D52C8D3-AB44-4691-9CBB-B8CC32C6B177}"/>
              </a:ext>
            </a:extLst>
          </p:cNvPr>
          <p:cNvGrpSpPr/>
          <p:nvPr/>
        </p:nvGrpSpPr>
        <p:grpSpPr>
          <a:xfrm>
            <a:off x="5707372" y="16313606"/>
            <a:ext cx="13425378" cy="8870494"/>
            <a:chOff x="2524135" y="4182073"/>
            <a:chExt cx="3827884" cy="2529182"/>
          </a:xfrm>
        </p:grpSpPr>
        <p:pic>
          <p:nvPicPr>
            <p:cNvPr id="73" name="Picture 2">
              <a:extLst>
                <a:ext uri="{FF2B5EF4-FFF2-40B4-BE49-F238E27FC236}">
                  <a16:creationId xmlns:a16="http://schemas.microsoft.com/office/drawing/2014/main" id="{81768907-DB2C-451B-8BAA-B1FDEC183E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0976" t="22413" r="845" b="14328"/>
            <a:stretch/>
          </p:blipFill>
          <p:spPr bwMode="auto">
            <a:xfrm>
              <a:off x="2524135" y="4182073"/>
              <a:ext cx="3827884" cy="2529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1DF56C1-426F-4A17-B689-EAEDC58F0627}"/>
                </a:ext>
              </a:extLst>
            </p:cNvPr>
            <p:cNvSpPr/>
            <p:nvPr/>
          </p:nvSpPr>
          <p:spPr>
            <a:xfrm>
              <a:off x="4910779" y="4248361"/>
              <a:ext cx="1376286" cy="12823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4977FEC8-86F1-4CC0-BBFD-F52B8ED8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83630" y="4308949"/>
              <a:ext cx="632405" cy="1139855"/>
            </a:xfrm>
            <a:prstGeom prst="rect">
              <a:avLst/>
            </a:prstGeom>
          </p:spPr>
        </p:pic>
        <p:pic>
          <p:nvPicPr>
            <p:cNvPr id="76" name="Picture 75" descr="Beamlines.png">
              <a:extLst>
                <a:ext uri="{FF2B5EF4-FFF2-40B4-BE49-F238E27FC236}">
                  <a16:creationId xmlns:a16="http://schemas.microsoft.com/office/drawing/2014/main" id="{74192037-0384-425E-BC20-1B2C01BE7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57372" y="4240366"/>
              <a:ext cx="652643" cy="1232093"/>
            </a:xfrm>
            <a:prstGeom prst="rect">
              <a:avLst/>
            </a:prstGeom>
          </p:spPr>
        </p:pic>
      </p:grpSp>
      <p:pic>
        <p:nvPicPr>
          <p:cNvPr id="71" name="Picture 70" descr="Diagram&#10;&#10;Description automatically generated">
            <a:extLst>
              <a:ext uri="{FF2B5EF4-FFF2-40B4-BE49-F238E27FC236}">
                <a16:creationId xmlns:a16="http://schemas.microsoft.com/office/drawing/2014/main" id="{A44F2494-E5FB-4FF2-B0ED-A34027CA3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127" y="16342478"/>
            <a:ext cx="13140263" cy="8680534"/>
          </a:xfrm>
          <a:prstGeom prst="rect">
            <a:avLst/>
          </a:prstGeom>
        </p:spPr>
      </p:pic>
      <p:sp>
        <p:nvSpPr>
          <p:cNvPr id="124" name="Slide Number Placeholder 1">
            <a:extLst>
              <a:ext uri="{FF2B5EF4-FFF2-40B4-BE49-F238E27FC236}">
                <a16:creationId xmlns:a16="http://schemas.microsoft.com/office/drawing/2014/main" id="{2DEF4D1E-3F1B-4081-90F3-52973F8B9FB0}"/>
              </a:ext>
            </a:extLst>
          </p:cNvPr>
          <p:cNvSpPr txBox="1">
            <a:spLocks/>
          </p:cNvSpPr>
          <p:nvPr/>
        </p:nvSpPr>
        <p:spPr>
          <a:xfrm>
            <a:off x="38646798" y="36510626"/>
            <a:ext cx="2209800" cy="10588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53F44BCB-574F-41CF-8309-4CF8EF97F156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34" name="Rectangle 2">
            <a:extLst>
              <a:ext uri="{FF2B5EF4-FFF2-40B4-BE49-F238E27FC236}">
                <a16:creationId xmlns:a16="http://schemas.microsoft.com/office/drawing/2014/main" id="{B0FBCB28-CDC0-46C7-AD4A-5D521D0B5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900" y="896571"/>
            <a:ext cx="32752199" cy="1942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386" tIns="7693" rIns="15386" bIns="7693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i="1" dirty="0">
                <a:solidFill>
                  <a:srgbClr val="FF0066"/>
                </a:solidFill>
                <a:latin typeface="Arial" charset="0"/>
              </a:rPr>
              <a:t>Science with Ultrafast &amp; Coherent X-rays</a:t>
            </a:r>
          </a:p>
        </p:txBody>
      </p:sp>
      <p:pic>
        <p:nvPicPr>
          <p:cNvPr id="63" name="Picture 62" descr="A picture containing air, room&#10;&#10;Description automatically generated">
            <a:extLst>
              <a:ext uri="{FF2B5EF4-FFF2-40B4-BE49-F238E27FC236}">
                <a16:creationId xmlns:a16="http://schemas.microsoft.com/office/drawing/2014/main" id="{46EC3F14-3821-4AB0-B5D0-7261563ECD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68" y="6642326"/>
            <a:ext cx="10789028" cy="8192346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A7C6D660-7692-4B26-ABF0-526A888A3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600" y="4021941"/>
            <a:ext cx="9387763" cy="187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8000" b="1" dirty="0">
                <a:solidFill>
                  <a:srgbClr val="FFFF00"/>
                </a:solidFill>
              </a:rPr>
              <a:t>Catalysis &amp; Renewable Energy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BC17C8-CAAD-4B8C-B91F-7FEBBF251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1768" y="4136588"/>
            <a:ext cx="11318347" cy="1756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8000" b="1" dirty="0">
                <a:solidFill>
                  <a:srgbClr val="FFFF00"/>
                </a:solidFill>
              </a:rPr>
              <a:t>Quantum Materials</a:t>
            </a:r>
          </a:p>
          <a:p>
            <a:pPr algn="ctr">
              <a:lnSpc>
                <a:spcPct val="70000"/>
              </a:lnSpc>
            </a:pPr>
            <a:r>
              <a:rPr lang="en-US" sz="7000" dirty="0">
                <a:solidFill>
                  <a:srgbClr val="FFFF00"/>
                </a:solidFill>
              </a:rPr>
              <a:t>Next-Generation Electronics</a:t>
            </a:r>
          </a:p>
        </p:txBody>
      </p:sp>
      <p:pic>
        <p:nvPicPr>
          <p:cNvPr id="66" name="Picture 4" descr="pyp_artwork_final_highres">
            <a:extLst>
              <a:ext uri="{FF2B5EF4-FFF2-40B4-BE49-F238E27FC236}">
                <a16:creationId xmlns:a16="http://schemas.microsoft.com/office/drawing/2014/main" id="{94071B2A-457F-416C-B853-CC823B06A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2" r="9508"/>
          <a:stretch>
            <a:fillRect/>
          </a:stretch>
        </p:blipFill>
        <p:spPr bwMode="auto">
          <a:xfrm>
            <a:off x="24884715" y="6651855"/>
            <a:ext cx="11180643" cy="839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8CD0DBC5-0F2A-4C4A-B77C-4E386777B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83900" y="4136588"/>
            <a:ext cx="12698007" cy="1756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8000" b="1" dirty="0">
                <a:solidFill>
                  <a:srgbClr val="FFFF00"/>
                </a:solidFill>
              </a:rPr>
              <a:t>Biomolecular Movies</a:t>
            </a:r>
          </a:p>
          <a:p>
            <a:pPr algn="ctr">
              <a:lnSpc>
                <a:spcPct val="70000"/>
              </a:lnSpc>
            </a:pPr>
            <a:r>
              <a:rPr lang="en-US" sz="7000" dirty="0">
                <a:solidFill>
                  <a:srgbClr val="FFFF00"/>
                </a:solidFill>
              </a:rPr>
              <a:t>(Pharmaceutics, Photosynthesis,..)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D55E7E6-02A4-4B23-A9D0-F05D02DCF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70" y="17175452"/>
            <a:ext cx="5914199" cy="6611041"/>
          </a:xfrm>
          <a:prstGeom prst="rect">
            <a:avLst/>
          </a:prstGeom>
          <a:gradFill flip="none" rotWithShape="1">
            <a:gsLst>
              <a:gs pos="79000">
                <a:srgbClr val="000099">
                  <a:alpha val="45000"/>
                </a:srgbClr>
              </a:gs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endParaRPr lang="en-US" sz="8000" b="1" dirty="0">
              <a:solidFill>
                <a:srgbClr val="FFFF00"/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8000" b="1" dirty="0">
                <a:solidFill>
                  <a:srgbClr val="FFFF00"/>
                </a:solidFill>
              </a:rPr>
              <a:t>Advanced Imaging </a:t>
            </a:r>
            <a:r>
              <a:rPr lang="en-US" sz="7000" dirty="0">
                <a:solidFill>
                  <a:srgbClr val="FFFF00"/>
                </a:solidFill>
              </a:rPr>
              <a:t>(Medical,</a:t>
            </a:r>
          </a:p>
          <a:p>
            <a:pPr algn="ctr">
              <a:lnSpc>
                <a:spcPct val="70000"/>
              </a:lnSpc>
            </a:pPr>
            <a:r>
              <a:rPr lang="en-US" sz="7000" dirty="0">
                <a:solidFill>
                  <a:srgbClr val="FFFF00"/>
                </a:solidFill>
              </a:rPr>
              <a:t>Forensics,</a:t>
            </a:r>
          </a:p>
          <a:p>
            <a:pPr algn="ctr">
              <a:lnSpc>
                <a:spcPct val="70000"/>
              </a:lnSpc>
            </a:pPr>
            <a:r>
              <a:rPr lang="en-US" sz="7000" dirty="0">
                <a:solidFill>
                  <a:srgbClr val="FFFF00"/>
                </a:solidFill>
              </a:rPr>
              <a:t>Cultural Heritage,…)</a:t>
            </a:r>
          </a:p>
          <a:p>
            <a:pPr algn="ctr">
              <a:lnSpc>
                <a:spcPct val="70000"/>
              </a:lnSpc>
            </a:pPr>
            <a:endParaRPr lang="en-US" sz="8000" dirty="0">
              <a:solidFill>
                <a:srgbClr val="FFFF00"/>
              </a:solidFill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1550E17F-BDA3-42F1-84E0-0FC7344863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304" t="53222" r="7279"/>
          <a:stretch/>
        </p:blipFill>
        <p:spPr>
          <a:xfrm>
            <a:off x="11706664" y="6639413"/>
            <a:ext cx="12698007" cy="8399706"/>
          </a:xfrm>
          <a:prstGeom prst="roundRect">
            <a:avLst>
              <a:gd name="adj" fmla="val 0"/>
            </a:avLst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3EF812AD-43D5-49DA-BECA-E923057E7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84496" y="18810552"/>
            <a:ext cx="5322334" cy="273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8000" b="1" dirty="0">
                <a:solidFill>
                  <a:srgbClr val="FFFF00"/>
                </a:solidFill>
              </a:rPr>
              <a:t>Matter in Extreme Conditions</a:t>
            </a:r>
            <a:endParaRPr lang="en-US" sz="8000" dirty="0">
              <a:solidFill>
                <a:srgbClr val="FFFF00"/>
              </a:solidFill>
            </a:endParaRP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5216D42-4B96-4D34-BE09-EC81057404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5480433"/>
            <a:ext cx="10744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95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572" y="0"/>
            <a:ext cx="36566856" cy="27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FB6691E-7D6A-A275-CC9B-924704B2E8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5128"/>
            <a:ext cx="36575980" cy="2742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55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2">
            <a:extLst>
              <a:ext uri="{FF2B5EF4-FFF2-40B4-BE49-F238E27FC236}">
                <a16:creationId xmlns:a16="http://schemas.microsoft.com/office/drawing/2014/main" id="{57D834C2-75D0-5E75-AC0F-7F05DAFAE6C7}"/>
              </a:ext>
            </a:extLst>
          </p:cNvPr>
          <p:cNvSpPr/>
          <p:nvPr/>
        </p:nvSpPr>
        <p:spPr>
          <a:xfrm>
            <a:off x="857359" y="17271634"/>
            <a:ext cx="6483954" cy="8017241"/>
          </a:xfrm>
          <a:prstGeom prst="roundRect">
            <a:avLst>
              <a:gd name="adj" fmla="val 91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D64FE3-D8D9-CBB4-32E4-1762EDB4DC19}"/>
              </a:ext>
            </a:extLst>
          </p:cNvPr>
          <p:cNvGrpSpPr/>
          <p:nvPr/>
        </p:nvGrpSpPr>
        <p:grpSpPr>
          <a:xfrm>
            <a:off x="652758" y="3208858"/>
            <a:ext cx="16873092" cy="9834743"/>
            <a:chOff x="688372" y="3541367"/>
            <a:chExt cx="16873092" cy="983474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64EACC7-2A0E-632A-E589-62A2BF7E75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85"/>
            <a:stretch/>
          </p:blipFill>
          <p:spPr>
            <a:xfrm>
              <a:off x="688372" y="3541367"/>
              <a:ext cx="16873092" cy="983474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3FD326-E6BE-DF43-10A1-49ECC408F551}"/>
                </a:ext>
              </a:extLst>
            </p:cNvPr>
            <p:cNvSpPr txBox="1"/>
            <p:nvPr/>
          </p:nvSpPr>
          <p:spPr>
            <a:xfrm rot="20827106">
              <a:off x="1264064" y="4491854"/>
              <a:ext cx="6738839" cy="784830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b="1" dirty="0">
                  <a:solidFill>
                    <a:srgbClr val="0070C0"/>
                  </a:solidFill>
                </a:rPr>
                <a:t>Soft X-ray suite (CXFEL)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9887F44-11CB-8D34-D266-C75B8CF05EBA}"/>
                </a:ext>
              </a:extLst>
            </p:cNvPr>
            <p:cNvSpPr txBox="1"/>
            <p:nvPr/>
          </p:nvSpPr>
          <p:spPr>
            <a:xfrm>
              <a:off x="9273642" y="3667634"/>
              <a:ext cx="6411365" cy="911653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27432" tIns="27432" rIns="27432" bIns="27432" rtlCol="0">
              <a:noAutofit/>
            </a:bodyPr>
            <a:lstStyle/>
            <a:p>
              <a:pPr algn="ctr"/>
              <a:r>
                <a:rPr lang="en-US" sz="4500" b="1" dirty="0">
                  <a:solidFill>
                    <a:srgbClr val="C00000"/>
                  </a:solidFill>
                </a:rPr>
                <a:t>Hard X-ray suite (CXLS)</a:t>
              </a:r>
            </a:p>
          </p:txBody>
        </p:sp>
      </p:grpSp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9E370996-4336-E882-9302-5CF88808F767}"/>
              </a:ext>
            </a:extLst>
          </p:cNvPr>
          <p:cNvSpPr/>
          <p:nvPr/>
        </p:nvSpPr>
        <p:spPr>
          <a:xfrm>
            <a:off x="8632100" y="11902365"/>
            <a:ext cx="27434188" cy="14963332"/>
          </a:xfrm>
          <a:prstGeom prst="roundRect">
            <a:avLst>
              <a:gd name="adj" fmla="val 4906"/>
            </a:avLst>
          </a:prstGeom>
          <a:solidFill>
            <a:srgbClr val="FFFF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981143A9-8E11-7237-4165-C3B5BE95607A}"/>
              </a:ext>
            </a:extLst>
          </p:cNvPr>
          <p:cNvSpPr txBox="1">
            <a:spLocks/>
          </p:cNvSpPr>
          <p:nvPr/>
        </p:nvSpPr>
        <p:spPr>
          <a:xfrm>
            <a:off x="38646798" y="36510626"/>
            <a:ext cx="2209800" cy="10588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53F44BCB-574F-41CF-8309-4CF8EF97F156}" type="slidenum">
              <a:rPr lang="en-US" smtClean="0">
                <a:solidFill>
                  <a:schemeClr val="tx1"/>
                </a:solidFill>
              </a:rPr>
              <a:pPr/>
              <a:t>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33906D2-299C-29AD-1254-10568B20A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72" y="752192"/>
            <a:ext cx="34697839" cy="2099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386" tIns="7693" rIns="15386" bIns="7693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700" b="1" dirty="0" err="1">
                <a:solidFill>
                  <a:srgbClr val="FF0066"/>
                </a:solidFill>
                <a:latin typeface="Arial" charset="0"/>
              </a:rPr>
              <a:t>Beus</a:t>
            </a:r>
            <a:r>
              <a:rPr lang="en-US" sz="11700" b="1" dirty="0">
                <a:solidFill>
                  <a:srgbClr val="FF0066"/>
                </a:solidFill>
                <a:latin typeface="Arial" charset="0"/>
              </a:rPr>
              <a:t> Compact X-ray FEL (CXFEL) Labs at ASU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A04FF75-D51E-24DF-61DF-473C170D0D9A}"/>
              </a:ext>
            </a:extLst>
          </p:cNvPr>
          <p:cNvGrpSpPr/>
          <p:nvPr/>
        </p:nvGrpSpPr>
        <p:grpSpPr>
          <a:xfrm>
            <a:off x="19624252" y="3591192"/>
            <a:ext cx="10816025" cy="7395618"/>
            <a:chOff x="19460619" y="3949868"/>
            <a:chExt cx="10816025" cy="739561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F06C8BB-614A-60F2-8210-0996A10D5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60619" y="3949868"/>
              <a:ext cx="10658007" cy="599512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680165-F935-63AC-DE09-2F91F91D6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0619" y="10252494"/>
              <a:ext cx="10816025" cy="1092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4500" b="1" i="1" dirty="0" err="1">
                  <a:solidFill>
                    <a:schemeClr val="bg1"/>
                  </a:solidFill>
                </a:rPr>
                <a:t>Biodesign</a:t>
              </a:r>
              <a:r>
                <a:rPr lang="en-US" sz="4500" b="1" i="1" dirty="0">
                  <a:solidFill>
                    <a:schemeClr val="bg1"/>
                  </a:solidFill>
                </a:rPr>
                <a:t> C building (2018) </a:t>
              </a:r>
              <a:br>
                <a:rPr lang="en-US" sz="4500" b="1" i="1" dirty="0">
                  <a:solidFill>
                    <a:schemeClr val="bg1"/>
                  </a:solidFill>
                </a:rPr>
              </a:br>
              <a:r>
                <a:rPr lang="en-US" sz="4500" b="1" i="1" dirty="0">
                  <a:solidFill>
                    <a:schemeClr val="bg1"/>
                  </a:solidFill>
                </a:rPr>
                <a:t>~12,000 ft</a:t>
              </a:r>
              <a:r>
                <a:rPr lang="en-US" sz="4500" b="1" i="1" baseline="30000" dirty="0">
                  <a:solidFill>
                    <a:schemeClr val="bg1"/>
                  </a:solidFill>
                </a:rPr>
                <a:t>2 </a:t>
              </a:r>
              <a:r>
                <a:rPr lang="en-US" sz="4500" b="1" i="1" dirty="0">
                  <a:solidFill>
                    <a:schemeClr val="bg1"/>
                  </a:solidFill>
                </a:rPr>
                <a:t>customized space for CXFEL labs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1992404-A9C3-0BD0-3A22-FB70114AB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84" y="14324740"/>
            <a:ext cx="8134149" cy="284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i="1" u="sng" dirty="0">
                <a:solidFill>
                  <a:srgbClr val="FFFF00"/>
                </a:solidFill>
              </a:rPr>
              <a:t>Compact</a:t>
            </a:r>
            <a:r>
              <a:rPr lang="en-US" sz="6000" b="1" i="1" dirty="0">
                <a:solidFill>
                  <a:srgbClr val="FFFF00"/>
                </a:solidFill>
              </a:rPr>
              <a:t> X-ray sources:</a:t>
            </a:r>
          </a:p>
          <a:p>
            <a:pPr algn="ctr">
              <a:lnSpc>
                <a:spcPct val="70000"/>
              </a:lnSpc>
            </a:pPr>
            <a:endParaRPr lang="en-US" sz="4800" b="1" i="1" dirty="0">
              <a:solidFill>
                <a:srgbClr val="FFFF00"/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4800" b="1" i="1" dirty="0">
                <a:solidFill>
                  <a:schemeClr val="bg1"/>
                </a:solidFill>
              </a:rPr>
              <a:t>Replace periodic “undulator” magnets with intense </a:t>
            </a:r>
            <a:br>
              <a:rPr lang="en-US" sz="4800" b="1" i="1" dirty="0">
                <a:solidFill>
                  <a:schemeClr val="bg1"/>
                </a:solidFill>
              </a:rPr>
            </a:br>
            <a:r>
              <a:rPr lang="en-US" sz="4800" b="1" i="1" dirty="0">
                <a:solidFill>
                  <a:schemeClr val="bg1"/>
                </a:solidFill>
              </a:rPr>
              <a:t>ultrashort light pulses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C2358C0C-23D7-6D24-5832-C9DB01FC72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552" y="17598897"/>
            <a:ext cx="4509452" cy="284095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07171A5-BDBD-2FCE-966F-41FC392A6605}"/>
              </a:ext>
            </a:extLst>
          </p:cNvPr>
          <p:cNvGrpSpPr/>
          <p:nvPr/>
        </p:nvGrpSpPr>
        <p:grpSpPr>
          <a:xfrm>
            <a:off x="1350095" y="20963912"/>
            <a:ext cx="5442365" cy="4130589"/>
            <a:chOff x="1242216" y="22102990"/>
            <a:chExt cx="4995646" cy="382191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29B3DF5-60BB-F88F-A688-73A5037D3EE2}"/>
                </a:ext>
              </a:extLst>
            </p:cNvPr>
            <p:cNvGrpSpPr/>
            <p:nvPr/>
          </p:nvGrpSpPr>
          <p:grpSpPr>
            <a:xfrm>
              <a:off x="1242216" y="22102990"/>
              <a:ext cx="4995646" cy="3821912"/>
              <a:chOff x="1242216" y="22102990"/>
              <a:chExt cx="4995646" cy="3821912"/>
            </a:xfrm>
          </p:grpSpPr>
          <p:pic>
            <p:nvPicPr>
              <p:cNvPr id="18" name="Picture 17" descr="Diagram&#10;&#10;Description automatically generated">
                <a:extLst>
                  <a:ext uri="{FF2B5EF4-FFF2-40B4-BE49-F238E27FC236}">
                    <a16:creationId xmlns:a16="http://schemas.microsoft.com/office/drawing/2014/main" id="{F69A8A12-62C8-4BA3-19B6-792FE7F24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2216" y="22102990"/>
                <a:ext cx="4995646" cy="3821912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8AA7873-3F3F-B220-0BAB-6405870D266D}"/>
                  </a:ext>
                </a:extLst>
              </p:cNvPr>
              <p:cNvSpPr/>
              <p:nvPr/>
            </p:nvSpPr>
            <p:spPr>
              <a:xfrm>
                <a:off x="1320800" y="22102990"/>
                <a:ext cx="1516743" cy="10033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AFE0D5E-0205-D27E-1B98-767A60546B2D}"/>
                  </a:ext>
                </a:extLst>
              </p:cNvPr>
              <p:cNvSpPr/>
              <p:nvPr/>
            </p:nvSpPr>
            <p:spPr>
              <a:xfrm rot="1398217">
                <a:off x="3025923" y="25234277"/>
                <a:ext cx="1516743" cy="216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78A8A9C-0C6F-436C-157A-A8969396058F}"/>
                  </a:ext>
                </a:extLst>
              </p:cNvPr>
              <p:cNvSpPr/>
              <p:nvPr/>
            </p:nvSpPr>
            <p:spPr>
              <a:xfrm rot="783351">
                <a:off x="4520966" y="24008478"/>
                <a:ext cx="1516743" cy="2896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3F9741-2294-F9A1-1D48-04EB5EEAE757}"/>
                </a:ext>
              </a:extLst>
            </p:cNvPr>
            <p:cNvSpPr txBox="1"/>
            <p:nvPr/>
          </p:nvSpPr>
          <p:spPr>
            <a:xfrm>
              <a:off x="3472990" y="250767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Symbol" panose="05050102010706020507" pitchFamily="18" charset="2"/>
                </a:rPr>
                <a:t>l</a:t>
              </a:r>
            </a:p>
          </p:txBody>
        </p:sp>
      </p:grpSp>
      <p:sp>
        <p:nvSpPr>
          <p:cNvPr id="22" name="Arrow: Down 14">
            <a:extLst>
              <a:ext uri="{FF2B5EF4-FFF2-40B4-BE49-F238E27FC236}">
                <a16:creationId xmlns:a16="http://schemas.microsoft.com/office/drawing/2014/main" id="{14073623-1341-3E74-1C63-EAB72FEABD15}"/>
              </a:ext>
            </a:extLst>
          </p:cNvPr>
          <p:cNvSpPr/>
          <p:nvPr/>
        </p:nvSpPr>
        <p:spPr>
          <a:xfrm>
            <a:off x="2842656" y="20686644"/>
            <a:ext cx="2264538" cy="868604"/>
          </a:xfrm>
          <a:prstGeom prst="downArrow">
            <a:avLst>
              <a:gd name="adj1" fmla="val 41355"/>
              <a:gd name="adj2" fmla="val 36923"/>
            </a:avLst>
          </a:prstGeom>
          <a:solidFill>
            <a:schemeClr val="tx2"/>
          </a:solidFill>
          <a:effectLst>
            <a:outerShdw blurRad="114300" dist="139700" dir="438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1800000"/>
            </a:lightRig>
          </a:scene3d>
          <a:sp3d extrusionH="317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47A2B6-3AF5-91B0-4A23-38E5436E22D6}"/>
              </a:ext>
            </a:extLst>
          </p:cNvPr>
          <p:cNvSpPr txBox="1"/>
          <p:nvPr/>
        </p:nvSpPr>
        <p:spPr>
          <a:xfrm>
            <a:off x="1156141" y="24800891"/>
            <a:ext cx="2793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Image source: Wikipedia,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LibreTexts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0D60E0-8915-E43E-90DA-BAAF95F8E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31" y="25651487"/>
            <a:ext cx="8134149" cy="115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800" b="1" i="1" dirty="0">
                <a:solidFill>
                  <a:schemeClr val="bg1"/>
                </a:solidFill>
              </a:rPr>
              <a:t>Shorter wavelength </a:t>
            </a:r>
            <a:r>
              <a:rPr lang="en-US" sz="4800" b="1" i="1" dirty="0">
                <a:solidFill>
                  <a:schemeClr val="bg1"/>
                </a:solidFill>
                <a:sym typeface="Wingdings" panose="05000000000000000000" pitchFamily="2" charset="2"/>
              </a:rPr>
              <a:t>  reduced electron beam energy</a:t>
            </a:r>
            <a:endParaRPr lang="en-US" sz="4800" b="1" i="1" dirty="0">
              <a:solidFill>
                <a:schemeClr val="bg1"/>
              </a:solidFill>
            </a:endParaRPr>
          </a:p>
        </p:txBody>
      </p:sp>
      <p:pic>
        <p:nvPicPr>
          <p:cNvPr id="25" name="Picture 24" descr="A satellite in space&#10;&#10;Description automatically generated">
            <a:extLst>
              <a:ext uri="{FF2B5EF4-FFF2-40B4-BE49-F238E27FC236}">
                <a16:creationId xmlns:a16="http://schemas.microsoft.com/office/drawing/2014/main" id="{C717CDA5-B99C-7486-25A7-2602809671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968" y="12919507"/>
            <a:ext cx="27164966" cy="1369268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B2D3E7E-66C1-E051-B234-64E73207AA76}"/>
              </a:ext>
            </a:extLst>
          </p:cNvPr>
          <p:cNvSpPr txBox="1"/>
          <p:nvPr/>
        </p:nvSpPr>
        <p:spPr>
          <a:xfrm>
            <a:off x="9053786" y="12688614"/>
            <a:ext cx="4536563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u="sng" dirty="0" err="1"/>
              <a:t>LightConversion</a:t>
            </a:r>
            <a:r>
              <a:rPr lang="en-US" sz="3400" u="sng" dirty="0"/>
              <a:t> </a:t>
            </a:r>
            <a:r>
              <a:rPr lang="en-US" sz="3400" u="sng" dirty="0" err="1"/>
              <a:t>Yb:KGW</a:t>
            </a:r>
            <a:endParaRPr lang="en-US" sz="3400" u="sng" dirty="0"/>
          </a:p>
          <a:p>
            <a:r>
              <a:rPr lang="en-US" sz="3400" dirty="0"/>
              <a:t>1030/515/258 nm</a:t>
            </a:r>
          </a:p>
          <a:p>
            <a:r>
              <a:rPr lang="en-US" sz="3400" dirty="0"/>
              <a:t>1.5 </a:t>
            </a:r>
            <a:r>
              <a:rPr lang="en-US" sz="3400" dirty="0" err="1"/>
              <a:t>mJ</a:t>
            </a:r>
            <a:r>
              <a:rPr lang="en-US" sz="3400" dirty="0"/>
              <a:t>/shot at 1030</a:t>
            </a:r>
          </a:p>
          <a:p>
            <a:r>
              <a:rPr lang="en-US" sz="3400" dirty="0"/>
              <a:t>0.15 </a:t>
            </a:r>
            <a:r>
              <a:rPr lang="en-US" sz="3400" dirty="0" err="1"/>
              <a:t>mJ</a:t>
            </a:r>
            <a:r>
              <a:rPr lang="en-US" sz="3400" dirty="0"/>
              <a:t>/shot at 258 </a:t>
            </a:r>
          </a:p>
          <a:p>
            <a:r>
              <a:rPr lang="en-US" sz="3400" dirty="0"/>
              <a:t>200 fs</a:t>
            </a:r>
          </a:p>
          <a:p>
            <a:r>
              <a:rPr lang="en-US" sz="3400" dirty="0"/>
              <a:t>1 kHz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4E0F71-57DD-3B0B-EB71-745558DD2F94}"/>
              </a:ext>
            </a:extLst>
          </p:cNvPr>
          <p:cNvSpPr txBox="1"/>
          <p:nvPr/>
        </p:nvSpPr>
        <p:spPr>
          <a:xfrm>
            <a:off x="10577786" y="19572014"/>
            <a:ext cx="2648930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u="sng" dirty="0"/>
              <a:t>ASU-</a:t>
            </a:r>
            <a:r>
              <a:rPr lang="en-US" sz="3400" u="sng" dirty="0" err="1"/>
              <a:t>TibaRay</a:t>
            </a:r>
            <a:endParaRPr lang="en-US" sz="3400" u="sng" dirty="0"/>
          </a:p>
          <a:p>
            <a:r>
              <a:rPr lang="en-US" sz="3400" u="sng" dirty="0"/>
              <a:t>Photoinjector</a:t>
            </a:r>
          </a:p>
          <a:p>
            <a:r>
              <a:rPr lang="en-US" sz="3400" dirty="0"/>
              <a:t>9.3 GHz</a:t>
            </a:r>
          </a:p>
          <a:p>
            <a:r>
              <a:rPr lang="en-US" sz="3400" dirty="0"/>
              <a:t>1 kHz</a:t>
            </a:r>
          </a:p>
          <a:p>
            <a:r>
              <a:rPr lang="en-US" sz="3400" dirty="0"/>
              <a:t>120 MV/m</a:t>
            </a:r>
          </a:p>
          <a:p>
            <a:r>
              <a:rPr lang="en-US" sz="3400" dirty="0"/>
              <a:t>4.5 cell</a:t>
            </a:r>
          </a:p>
          <a:p>
            <a:r>
              <a:rPr lang="en-US" sz="3400" dirty="0"/>
              <a:t>4 MeV energy</a:t>
            </a:r>
          </a:p>
          <a:p>
            <a:r>
              <a:rPr lang="en-US" sz="3400" dirty="0"/>
              <a:t>200 </a:t>
            </a:r>
            <a:r>
              <a:rPr lang="en-US" sz="3400" dirty="0" err="1"/>
              <a:t>pC</a:t>
            </a:r>
            <a:endParaRPr lang="en-US" sz="3400" dirty="0"/>
          </a:p>
          <a:p>
            <a:r>
              <a:rPr lang="en-US" sz="3400" dirty="0"/>
              <a:t>1 </a:t>
            </a:r>
            <a:r>
              <a:rPr lang="en-US" sz="3400" dirty="0" err="1"/>
              <a:t>ps</a:t>
            </a:r>
            <a:endParaRPr lang="en-US" sz="34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DD033EE-FE18-659A-BC97-5BC4D086774E}"/>
              </a:ext>
            </a:extLst>
          </p:cNvPr>
          <p:cNvCxnSpPr>
            <a:cxnSpLocks/>
          </p:cNvCxnSpPr>
          <p:nvPr/>
        </p:nvCxnSpPr>
        <p:spPr>
          <a:xfrm flipV="1">
            <a:off x="11899900" y="18097500"/>
            <a:ext cx="292100" cy="14224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9045914-1F86-28EA-C69A-10B948D44007}"/>
              </a:ext>
            </a:extLst>
          </p:cNvPr>
          <p:cNvSpPr txBox="1"/>
          <p:nvPr/>
        </p:nvSpPr>
        <p:spPr>
          <a:xfrm>
            <a:off x="20057428" y="12323683"/>
            <a:ext cx="563285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 err="1"/>
              <a:t>Scandinova</a:t>
            </a:r>
            <a:r>
              <a:rPr lang="en-US" sz="3400" u="sng" dirty="0"/>
              <a:t> solid-state modulators, L3Harris klystrons</a:t>
            </a:r>
          </a:p>
          <a:p>
            <a:r>
              <a:rPr lang="en-US" sz="3400" dirty="0"/>
              <a:t>9.3 GHz</a:t>
            </a:r>
          </a:p>
          <a:p>
            <a:r>
              <a:rPr lang="en-US" sz="3400" dirty="0"/>
              <a:t>6 MW for 1 µs at 1 kHz</a:t>
            </a:r>
          </a:p>
          <a:p>
            <a:r>
              <a:rPr lang="en-US" sz="3400" dirty="0"/>
              <a:t>&lt;100 ppm stability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D5324A-E03C-6226-F2BC-EA82120C422E}"/>
              </a:ext>
            </a:extLst>
          </p:cNvPr>
          <p:cNvSpPr txBox="1"/>
          <p:nvPr/>
        </p:nvSpPr>
        <p:spPr>
          <a:xfrm>
            <a:off x="30012414" y="12526883"/>
            <a:ext cx="311462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 err="1"/>
              <a:t>Trumpf</a:t>
            </a:r>
            <a:r>
              <a:rPr lang="en-US" sz="3400" u="sng" dirty="0"/>
              <a:t> </a:t>
            </a:r>
            <a:r>
              <a:rPr lang="en-US" sz="3400" u="sng" dirty="0" err="1"/>
              <a:t>Yb:YAG</a:t>
            </a:r>
            <a:endParaRPr lang="en-US" sz="3400" u="sng" dirty="0"/>
          </a:p>
          <a:p>
            <a:r>
              <a:rPr lang="en-US" sz="3400" dirty="0"/>
              <a:t>1030 nm</a:t>
            </a:r>
          </a:p>
          <a:p>
            <a:r>
              <a:rPr lang="en-US" sz="3400" dirty="0"/>
              <a:t>200 </a:t>
            </a:r>
            <a:r>
              <a:rPr lang="en-US" sz="3400" dirty="0" err="1"/>
              <a:t>mJ</a:t>
            </a:r>
            <a:r>
              <a:rPr lang="en-US" sz="3400" dirty="0"/>
              <a:t>/shot</a:t>
            </a:r>
          </a:p>
          <a:p>
            <a:r>
              <a:rPr lang="en-US" sz="3400" dirty="0"/>
              <a:t>1 </a:t>
            </a:r>
            <a:r>
              <a:rPr lang="en-US" sz="3400" dirty="0" err="1"/>
              <a:t>ps</a:t>
            </a:r>
            <a:endParaRPr lang="en-US" sz="3400" dirty="0"/>
          </a:p>
          <a:p>
            <a:r>
              <a:rPr lang="en-US" sz="3400" dirty="0"/>
              <a:t>1 kHz</a:t>
            </a:r>
          </a:p>
          <a:p>
            <a:r>
              <a:rPr lang="en-US" sz="3400" dirty="0"/>
              <a:t>M</a:t>
            </a:r>
            <a:r>
              <a:rPr lang="en-US" sz="3400" baseline="30000" dirty="0"/>
              <a:t>2</a:t>
            </a:r>
            <a:r>
              <a:rPr lang="en-US" sz="3400" dirty="0"/>
              <a:t> = 1.2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D3869B-7A7D-4AF5-C358-B3E092AFE794}"/>
              </a:ext>
            </a:extLst>
          </p:cNvPr>
          <p:cNvSpPr txBox="1"/>
          <p:nvPr/>
        </p:nvSpPr>
        <p:spPr>
          <a:xfrm>
            <a:off x="29373599" y="16836500"/>
            <a:ext cx="339765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/>
              <a:t>X-ray Chambers</a:t>
            </a:r>
          </a:p>
          <a:p>
            <a:r>
              <a:rPr lang="en-US" sz="3400" dirty="0"/>
              <a:t>108 photons/shot</a:t>
            </a:r>
          </a:p>
          <a:p>
            <a:r>
              <a:rPr lang="en-US" sz="3400" dirty="0"/>
              <a:t>1-40 keV</a:t>
            </a:r>
          </a:p>
          <a:p>
            <a:r>
              <a:rPr lang="en-US" sz="3400" dirty="0"/>
              <a:t>300 fs</a:t>
            </a:r>
          </a:p>
          <a:p>
            <a:r>
              <a:rPr lang="en-US" sz="3400" dirty="0"/>
              <a:t>1 kHz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0F1DC6-36F0-D9AF-19BB-336F865F2A22}"/>
              </a:ext>
            </a:extLst>
          </p:cNvPr>
          <p:cNvSpPr txBox="1"/>
          <p:nvPr/>
        </p:nvSpPr>
        <p:spPr>
          <a:xfrm>
            <a:off x="17092386" y="25988694"/>
            <a:ext cx="100243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CXLS length is 10 m from photoinjector to beam dump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CAE743-6E78-94D1-536F-1ECB52E3F6E5}"/>
              </a:ext>
            </a:extLst>
          </p:cNvPr>
          <p:cNvSpPr txBox="1"/>
          <p:nvPr/>
        </p:nvSpPr>
        <p:spPr>
          <a:xfrm>
            <a:off x="21040771" y="23530526"/>
            <a:ext cx="339765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Final focus and interaction point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481805-BC62-670A-452F-A907A33705A8}"/>
              </a:ext>
            </a:extLst>
          </p:cNvPr>
          <p:cNvSpPr txBox="1"/>
          <p:nvPr/>
        </p:nvSpPr>
        <p:spPr>
          <a:xfrm>
            <a:off x="16675600" y="16746442"/>
            <a:ext cx="4529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Diagnostics and matching quad triplets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06C5C85-10E4-EEA6-9359-E8912E03859E}"/>
              </a:ext>
            </a:extLst>
          </p:cNvPr>
          <p:cNvSpPr txBox="1"/>
          <p:nvPr/>
        </p:nvSpPr>
        <p:spPr>
          <a:xfrm>
            <a:off x="19598867" y="17840910"/>
            <a:ext cx="33976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chicane</a:t>
            </a:r>
          </a:p>
          <a:p>
            <a:r>
              <a:rPr lang="en-US" sz="2800" dirty="0"/>
              <a:t>compressor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608F66-5E88-E520-7F55-DD29DA54B05F}"/>
              </a:ext>
            </a:extLst>
          </p:cNvPr>
          <p:cNvSpPr txBox="1"/>
          <p:nvPr/>
        </p:nvSpPr>
        <p:spPr>
          <a:xfrm>
            <a:off x="14268043" y="21360640"/>
            <a:ext cx="45297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/>
              <a:t>Electron diffraction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B86856-9234-9BAD-2691-D464C686FF96}"/>
              </a:ext>
            </a:extLst>
          </p:cNvPr>
          <p:cNvSpPr txBox="1"/>
          <p:nvPr/>
        </p:nvSpPr>
        <p:spPr>
          <a:xfrm>
            <a:off x="13848942" y="22313140"/>
            <a:ext cx="508675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 err="1"/>
              <a:t>TibaRay</a:t>
            </a:r>
            <a:r>
              <a:rPr lang="en-US" sz="3400" u="sng" dirty="0"/>
              <a:t> </a:t>
            </a:r>
            <a:r>
              <a:rPr lang="en-US" sz="3400" u="sng" dirty="0" err="1"/>
              <a:t>linacs</a:t>
            </a:r>
            <a:endParaRPr lang="en-US" sz="3400" u="sng" dirty="0"/>
          </a:p>
          <a:p>
            <a:r>
              <a:rPr lang="en-US" sz="3400" dirty="0"/>
              <a:t>9.3 GHz standing wave</a:t>
            </a:r>
          </a:p>
          <a:p>
            <a:r>
              <a:rPr lang="en-US" sz="3400" dirty="0"/>
              <a:t>1 kHz</a:t>
            </a:r>
          </a:p>
          <a:p>
            <a:r>
              <a:rPr lang="en-US" sz="3400" dirty="0"/>
              <a:t>25-30 MV/m</a:t>
            </a:r>
          </a:p>
          <a:p>
            <a:r>
              <a:rPr lang="en-US" sz="3400" dirty="0"/>
              <a:t>20 cells/section (3 sections)</a:t>
            </a:r>
          </a:p>
          <a:p>
            <a:r>
              <a:rPr lang="en-US" sz="3400" dirty="0"/>
              <a:t>30 MeV final energy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29B9680-AD96-5F8F-D53B-ACF836134BF2}"/>
              </a:ext>
            </a:extLst>
          </p:cNvPr>
          <p:cNvCxnSpPr>
            <a:cxnSpLocks/>
          </p:cNvCxnSpPr>
          <p:nvPr/>
        </p:nvCxnSpPr>
        <p:spPr>
          <a:xfrm flipH="1" flipV="1">
            <a:off x="13601700" y="18669000"/>
            <a:ext cx="533400" cy="36195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DAEB15B-1C2B-A0CB-CB34-65A4F2F82529}"/>
              </a:ext>
            </a:extLst>
          </p:cNvPr>
          <p:cNvCxnSpPr>
            <a:cxnSpLocks/>
          </p:cNvCxnSpPr>
          <p:nvPr/>
        </p:nvCxnSpPr>
        <p:spPr>
          <a:xfrm flipH="1" flipV="1">
            <a:off x="15163800" y="19202400"/>
            <a:ext cx="647700" cy="2286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B9FC7F2-F59D-CD64-DEBD-E6D4FF3D9CE8}"/>
              </a:ext>
            </a:extLst>
          </p:cNvPr>
          <p:cNvCxnSpPr>
            <a:cxnSpLocks/>
          </p:cNvCxnSpPr>
          <p:nvPr/>
        </p:nvCxnSpPr>
        <p:spPr>
          <a:xfrm flipH="1" flipV="1">
            <a:off x="22098000" y="21945600"/>
            <a:ext cx="304800" cy="16383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ight Brace 40">
            <a:extLst>
              <a:ext uri="{FF2B5EF4-FFF2-40B4-BE49-F238E27FC236}">
                <a16:creationId xmlns:a16="http://schemas.microsoft.com/office/drawing/2014/main" id="{4A3463A5-F241-20A4-FCEA-5BE3736FBD64}"/>
              </a:ext>
            </a:extLst>
          </p:cNvPr>
          <p:cNvSpPr/>
          <p:nvPr/>
        </p:nvSpPr>
        <p:spPr>
          <a:xfrm rot="17554899">
            <a:off x="19511930" y="17524494"/>
            <a:ext cx="533400" cy="3091516"/>
          </a:xfrm>
          <a:prstGeom prst="rightBrace">
            <a:avLst>
              <a:gd name="adj1" fmla="val 491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2D0435F6-CD61-AFEC-B8A8-629B2E388825}"/>
              </a:ext>
            </a:extLst>
          </p:cNvPr>
          <p:cNvSpPr/>
          <p:nvPr/>
        </p:nvSpPr>
        <p:spPr>
          <a:xfrm rot="17554899">
            <a:off x="16853803" y="16658251"/>
            <a:ext cx="533400" cy="2656833"/>
          </a:xfrm>
          <a:prstGeom prst="rightBrace">
            <a:avLst>
              <a:gd name="adj1" fmla="val 491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CB8FE02-1FBB-FEE2-BBC8-3F6BABF4271E}"/>
              </a:ext>
            </a:extLst>
          </p:cNvPr>
          <p:cNvCxnSpPr>
            <a:cxnSpLocks/>
          </p:cNvCxnSpPr>
          <p:nvPr/>
        </p:nvCxnSpPr>
        <p:spPr>
          <a:xfrm>
            <a:off x="30175200" y="19549241"/>
            <a:ext cx="1135117" cy="368913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C742D5A-91CB-A2DA-1E32-0270F1EA9166}"/>
              </a:ext>
            </a:extLst>
          </p:cNvPr>
          <p:cNvSpPr txBox="1"/>
          <p:nvPr/>
        </p:nvSpPr>
        <p:spPr>
          <a:xfrm>
            <a:off x="26688206" y="19605975"/>
            <a:ext cx="339765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/>
              <a:t>X-ray Phase Contrast Imaging</a:t>
            </a:r>
            <a:endParaRPr lang="en-US" sz="3400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F77A73A-DD57-FE95-BE76-8F22335132C2}"/>
              </a:ext>
            </a:extLst>
          </p:cNvPr>
          <p:cNvCxnSpPr>
            <a:cxnSpLocks/>
          </p:cNvCxnSpPr>
          <p:nvPr/>
        </p:nvCxnSpPr>
        <p:spPr>
          <a:xfrm>
            <a:off x="28088896" y="20742165"/>
            <a:ext cx="0" cy="186558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0A7E8DA-D53B-93B6-9EAD-4CAD721048B2}"/>
              </a:ext>
            </a:extLst>
          </p:cNvPr>
          <p:cNvSpPr txBox="1"/>
          <p:nvPr/>
        </p:nvSpPr>
        <p:spPr>
          <a:xfrm>
            <a:off x="32679102" y="18817700"/>
            <a:ext cx="33976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/>
              <a:t>Pump Laser</a:t>
            </a:r>
            <a:endParaRPr lang="en-US" sz="3400" dirty="0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1DC838C-40F6-4B9F-C4C0-B2C48046A3EE}"/>
              </a:ext>
            </a:extLst>
          </p:cNvPr>
          <p:cNvCxnSpPr>
            <a:cxnSpLocks/>
          </p:cNvCxnSpPr>
          <p:nvPr/>
        </p:nvCxnSpPr>
        <p:spPr>
          <a:xfrm>
            <a:off x="33864331" y="19643834"/>
            <a:ext cx="0" cy="173420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4C799E3-9FAB-3046-361A-FAF0B3B7CC2E}"/>
              </a:ext>
            </a:extLst>
          </p:cNvPr>
          <p:cNvSpPr txBox="1"/>
          <p:nvPr/>
        </p:nvSpPr>
        <p:spPr>
          <a:xfrm>
            <a:off x="22899226" y="19285410"/>
            <a:ext cx="33976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u="sng" dirty="0"/>
              <a:t>Beam Dump</a:t>
            </a:r>
            <a:endParaRPr lang="en-US" sz="3400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A71D887-9CC7-C593-104D-D9BEFE4A3AA4}"/>
              </a:ext>
            </a:extLst>
          </p:cNvPr>
          <p:cNvCxnSpPr>
            <a:cxnSpLocks/>
          </p:cNvCxnSpPr>
          <p:nvPr/>
        </p:nvCxnSpPr>
        <p:spPr>
          <a:xfrm flipH="1">
            <a:off x="23711338" y="19959145"/>
            <a:ext cx="378372" cy="47296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E165DAE-9B3A-00D1-FAEE-3E3CF66C4FF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19"/>
          <a:stretch/>
        </p:blipFill>
        <p:spPr>
          <a:xfrm>
            <a:off x="30797500" y="3636433"/>
            <a:ext cx="5080000" cy="1600200"/>
          </a:xfrm>
          <a:prstGeom prst="rect">
            <a:avLst/>
          </a:prstGeom>
        </p:spPr>
      </p:pic>
      <p:pic>
        <p:nvPicPr>
          <p:cNvPr id="51" name="Picture 5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0A5F9E3-AD86-6DE6-2A7B-6BBE42804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50"/>
          <a:stretch/>
        </p:blipFill>
        <p:spPr>
          <a:xfrm>
            <a:off x="30581599" y="5803901"/>
            <a:ext cx="4593167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B14C872-FB4F-8579-60C1-A99B2B178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1" y="4760213"/>
            <a:ext cx="32715198" cy="1791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80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78E485E3-9AD9-498C-4EB0-A3FF08901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11" y="2573864"/>
            <a:ext cx="29911778" cy="2228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82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C7F78239-12BC-3453-3B24-2E39A0A77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1" y="8154418"/>
            <a:ext cx="32715198" cy="111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82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8BECC1D-47EF-7C81-CE9D-B3DD7927B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1" y="11180572"/>
            <a:ext cx="32715198" cy="507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89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EF95A6B-0908-FC49-5DF8-617E182CF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32" y="2573864"/>
            <a:ext cx="30318736" cy="2228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08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365F307-59C3-0919-BCE8-696E9A3A7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1" y="6559550"/>
            <a:ext cx="32715198" cy="1431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28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5320</TotalTime>
  <Words>280</Words>
  <Application>Microsoft Macintosh PowerPoint</Application>
  <PresentationFormat>Custom</PresentationFormat>
  <Paragraphs>72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Office Theme</vt:lpstr>
      <vt:lpstr>Compact X-Ray Free-Electron LASER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Arizona State University OKED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Holl</dc:creator>
  <cp:lastModifiedBy>David Weaver</cp:lastModifiedBy>
  <cp:revision>131</cp:revision>
  <cp:lastPrinted>2019-09-26T09:35:20Z</cp:lastPrinted>
  <dcterms:created xsi:type="dcterms:W3CDTF">2017-10-19T22:59:18Z</dcterms:created>
  <dcterms:modified xsi:type="dcterms:W3CDTF">2022-09-24T18:33:20Z</dcterms:modified>
</cp:coreProperties>
</file>